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  <p:sldMasterId id="2147483661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DC51571-8E49-415A-BE2D-51F01069CF14}">
  <a:tblStyle styleId="{ADC51571-8E49-415A-BE2D-51F01069CF14}" styleName="Table_0">
    <a:wholeTbl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7B3F9A21-A8A2-44C5-AE57-A19CF26B3051}" styleName="Table_1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45" autoAdjust="0"/>
    <p:restoredTop sz="96341"/>
  </p:normalViewPr>
  <p:slideViewPr>
    <p:cSldViewPr snapToGrid="0" snapToObjects="1">
      <p:cViewPr varScale="1">
        <p:scale>
          <a:sx n="113" d="100"/>
          <a:sy n="113" d="100"/>
        </p:scale>
        <p:origin x="1368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-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		 	 	 		</a:t>
            </a:r>
          </a:p>
          <a:p>
            <a:pPr marL="0" marR="0" lvl="0" indent="-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			</a:t>
            </a:r>
          </a:p>
          <a:p>
            <a:pPr marL="0" marR="0" lvl="0" indent="-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				</a:t>
            </a:r>
          </a:p>
          <a:p>
            <a:pPr marL="0" marR="0" lvl="0" indent="-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					</a:t>
            </a:r>
          </a:p>
          <a:p>
            <a:pPr marL="0" marR="0" lvl="0" indent="-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						</a:t>
            </a: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							 								</a:t>
            </a: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Recommendation system of contemporary music </a:t>
            </a:r>
          </a:p>
          <a:p>
            <a:pPr marL="457200" lvl="0" indent="-2984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							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						 					</a:t>
            </a:r>
          </a:p>
          <a:p>
            <a:pPr marL="0" marR="0" lvl="0" indent="-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				</a:t>
            </a:r>
          </a:p>
          <a:p>
            <a:pPr marL="0" marR="0" lvl="0" indent="-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			</a:t>
            </a:r>
          </a:p>
          <a:p>
            <a:pPr marL="0" marR="0" lvl="0" indent="-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		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>
              <a:solidFill>
                <a:schemeClr val="lt1"/>
              </a:solidFill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2011/11/15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Lec18</a:t>
            </a:r>
          </a:p>
        </p:txBody>
      </p:sp>
      <p:sp>
        <p:nvSpPr>
          <p:cNvPr id="89" name="Shape 89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18-645 How to Write Fast Code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8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process training until convergence of recommended results</a:t>
            </a: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Shape 96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2011/08/30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Shape 98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Lecture 1: Introduction to How to Write Fast Code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-US" sz="1100">
                <a:latin typeface="Arial"/>
                <a:ea typeface="Arial"/>
                <a:cs typeface="Arial"/>
                <a:sym typeface="Arial"/>
              </a:rPr>
              <a:t>which is called k nearest neighbor(KNN). </a:t>
            </a:r>
          </a:p>
        </p:txBody>
      </p:sp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2011/08/30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Shape 110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Lecture 1: Introduction to How to Write Fast Code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37500"/>
              <a:buFont typeface="Arial"/>
              <a:buNone/>
            </a:pPr>
            <a:r>
              <a:rPr lang="en-US" sz="800">
                <a:latin typeface="Arial"/>
                <a:ea typeface="Arial"/>
                <a:cs typeface="Arial"/>
                <a:sym typeface="Arial"/>
              </a:rPr>
              <a:t>collaborative filtering approach takes more care about the transaction and interaction between users and items, and analyze these data to recommend proper items to users. We can use a matrix to represent the interaction data of users and items</a:t>
            </a:r>
          </a:p>
        </p:txBody>
      </p:sp>
      <p:sp>
        <p:nvSpPr>
          <p:cNvPr id="117" name="Shape 117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2011/08/30</a:t>
            </a:r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Shape 120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Lecture 1: Introduction to How to Write Fast Code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Shape 128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2011/08/30</a:t>
            </a:r>
          </a:p>
        </p:txBody>
      </p:sp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Shape 130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Shape 13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Lecture 1: Introduction to How to Write Fast Code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800">
                <a:latin typeface="Arial"/>
                <a:ea typeface="Arial"/>
                <a:cs typeface="Arial"/>
                <a:sym typeface="Arial"/>
              </a:rPr>
              <a:t>Hadoop needs to store the medium data into hard disk which is a bottleneck of efficiency. 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2011/08/30</a:t>
            </a:r>
          </a:p>
        </p:txBody>
      </p:sp>
      <p:sp>
        <p:nvSpPr>
          <p:cNvPr id="139" name="Shape 13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en-US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Shape 140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Shape 141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Lecture 1: Introduction to How to Write Fast Code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gradFill>
          <a:gsLst>
            <a:gs pos="0">
              <a:srgbClr val="439FD7"/>
            </a:gs>
            <a:gs pos="25000">
              <a:srgbClr val="4397CA"/>
            </a:gs>
            <a:gs pos="100000">
              <a:srgbClr val="00466A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r" rtl="0">
              <a:spcBef>
                <a:spcPts val="0"/>
              </a:spcBef>
              <a:buClr>
                <a:srgbClr val="4CE0EA"/>
              </a:buClr>
              <a:buFont typeface="Calibri"/>
              <a:buNone/>
              <a:defRPr sz="5600" b="1" i="0" u="none" strike="noStrike" cap="none">
                <a:solidFill>
                  <a:srgbClr val="4CE0E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533400" y="3228535"/>
            <a:ext cx="7854696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45720" lvl="0" indent="0" algn="r" rtl="0">
              <a:spcBef>
                <a:spcPts val="400"/>
              </a:spcBef>
              <a:buClr>
                <a:schemeClr val="accent3"/>
              </a:buClr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360"/>
              </a:spcBef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360"/>
              </a:spcBef>
              <a:buClr>
                <a:schemeClr val="accent2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320"/>
              </a:spcBef>
              <a:buClr>
                <a:schemeClr val="accent3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320"/>
              </a:spcBef>
              <a:buClr>
                <a:schemeClr val="accent4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360"/>
              </a:spcBef>
              <a:buClr>
                <a:schemeClr val="accent5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2743200" marR="0" lvl="6" indent="0" algn="ctr" rtl="0">
              <a:spcBef>
                <a:spcPts val="320"/>
              </a:spcBef>
              <a:buClr>
                <a:schemeClr val="accent6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3200400" marR="0" lvl="7" indent="0" algn="ctr" rtl="0">
              <a:spcBef>
                <a:spcPts val="320"/>
              </a:spcBef>
              <a:buClr>
                <a:schemeClr val="lt2"/>
              </a:buClr>
              <a:buFont typeface="Constantia"/>
              <a:buNone/>
              <a:defRPr sz="16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3657600" marR="0" lvl="8" indent="0" algn="ctr" rtl="0">
              <a:spcBef>
                <a:spcPts val="280"/>
              </a:spcBef>
              <a:buClr>
                <a:schemeClr val="lt2"/>
              </a:buClr>
              <a:buFont typeface="Constantia"/>
              <a:buNone/>
              <a:defRPr sz="14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D0E9ED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D0E9E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 rot="-10380000" flipH="1">
            <a:off x="3165753" y="1108076"/>
            <a:ext cx="5257800" cy="4114799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9525" cap="rnd" cmpd="sng">
            <a:solidFill>
              <a:srgbClr val="C0C0C0"/>
            </a:solidFill>
            <a:prstDash val="solid"/>
            <a:round/>
            <a:headEnd type="none" w="med" len="med"/>
            <a:tailEnd type="none" w="med" len="med"/>
          </a:ln>
          <a:effectLst>
            <a:outerShdw blurRad="63500" dist="38500" dir="7500000" sx="98500" sy="100080" kx="100000" ky="100000" algn="tl" rotWithShape="0">
              <a:srgbClr val="000000">
                <a:alpha val="24705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71" name="Shape 71"/>
          <p:cNvSpPr/>
          <p:nvPr/>
        </p:nvSpPr>
        <p:spPr>
          <a:xfrm rot="-10380000" flipH="1">
            <a:off x="8004134" y="5359769"/>
            <a:ext cx="155447" cy="155447"/>
          </a:xfrm>
          <a:prstGeom prst="rtTriangle">
            <a:avLst/>
          </a:prstGeom>
          <a:solidFill>
            <a:srgbClr val="FFFFFF"/>
          </a:solidFill>
          <a:ln w="12700" cap="flat" cmpd="sng">
            <a:solidFill>
              <a:srgbClr val="FFFFFF"/>
            </a:solidFill>
            <a:prstDash val="solid"/>
            <a:bevel/>
            <a:headEnd type="none" w="med" len="med"/>
            <a:tailEnd type="none" w="med" len="med"/>
          </a:ln>
          <a:effectLst>
            <a:outerShdw blurRad="19685" dist="6350" dir="12900000" algn="tl" rotWithShape="0">
              <a:srgbClr val="000000">
                <a:alpha val="46666"/>
              </a:srgbClr>
            </a:outerShdw>
          </a:effectLst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609600" y="1176995"/>
            <a:ext cx="2212848" cy="15826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Calibri"/>
              <a:buNone/>
              <a:defRPr sz="20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09600" y="2828784"/>
            <a:ext cx="2209799" cy="21793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50"/>
              </a:spcBef>
              <a:buClr>
                <a:schemeClr val="accent3"/>
              </a:buClr>
              <a:buFont typeface="Noto Sans Symbols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94310" algn="l" rtl="0">
              <a:spcBef>
                <a:spcPts val="24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209550" algn="l" rtl="0">
              <a:spcBef>
                <a:spcPts val="20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73672" algn="l" rtl="0">
              <a:spcBef>
                <a:spcPts val="18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81292" algn="l" rtl="0">
              <a:spcBef>
                <a:spcPts val="18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74" name="Shape 74"/>
          <p:cNvSpPr>
            <a:spLocks noGrp="1"/>
          </p:cNvSpPr>
          <p:nvPr>
            <p:ph type="pic" idx="2"/>
          </p:nvPr>
        </p:nvSpPr>
        <p:spPr>
          <a:xfrm rot="420000">
            <a:off x="3485792" y="1199516"/>
            <a:ext cx="4617719" cy="3931919"/>
          </a:xfrm>
          <a:prstGeom prst="rect">
            <a:avLst/>
          </a:prstGeom>
          <a:solidFill>
            <a:schemeClr val="lt2"/>
          </a:solidFill>
          <a:ln w="9525" cap="rnd" cmpd="sng">
            <a:solidFill>
              <a:srgbClr val="C0C0C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640"/>
              </a:spcBef>
              <a:buClr>
                <a:schemeClr val="accent3"/>
              </a:buClr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61925" algn="l" rtl="0">
              <a:spcBef>
                <a:spcPts val="36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173990" algn="l" rtl="0">
              <a:spcBef>
                <a:spcPts val="36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44780" algn="l" rtl="0">
              <a:spcBef>
                <a:spcPts val="32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52400" algn="l" rtl="0">
              <a:spcBef>
                <a:spcPts val="32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75" name="Shape 75"/>
          <p:cNvSpPr/>
          <p:nvPr/>
        </p:nvSpPr>
        <p:spPr>
          <a:xfrm rot="10800000" flipH="1">
            <a:off x="-9525" y="5816599"/>
            <a:ext cx="9163049" cy="1041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4" y="365"/>
                </a:moveTo>
                <a:lnTo>
                  <a:pt x="52848" y="0"/>
                </a:lnTo>
                <a:cubicBezTo>
                  <a:pt x="57089" y="18475"/>
                  <a:pt x="79584" y="67134"/>
                  <a:pt x="90935" y="67134"/>
                </a:cubicBezTo>
                <a:cubicBezTo>
                  <a:pt x="102286" y="67134"/>
                  <a:pt x="114885" y="27804"/>
                  <a:pt x="119875" y="10060"/>
                </a:cubicBezTo>
                <a:lnTo>
                  <a:pt x="120000" y="38963"/>
                </a:lnTo>
                <a:cubicBezTo>
                  <a:pt x="117879" y="47012"/>
                  <a:pt x="104282" y="80670"/>
                  <a:pt x="89438" y="80304"/>
                </a:cubicBezTo>
                <a:cubicBezTo>
                  <a:pt x="74594" y="79939"/>
                  <a:pt x="45841" y="30182"/>
                  <a:pt x="30935" y="36768"/>
                </a:cubicBezTo>
                <a:cubicBezTo>
                  <a:pt x="15592" y="38231"/>
                  <a:pt x="5613" y="88170"/>
                  <a:pt x="0" y="120000"/>
                </a:cubicBezTo>
                <a:lnTo>
                  <a:pt x="124" y="365"/>
                </a:lnTo>
                <a:close/>
              </a:path>
            </a:pathLst>
          </a:custGeom>
          <a:gradFill>
            <a:gsLst>
              <a:gs pos="0">
                <a:srgbClr val="0079AD">
                  <a:alpha val="44705"/>
                </a:srgbClr>
              </a:gs>
              <a:gs pos="100000">
                <a:srgbClr val="00E9F7">
                  <a:alpha val="54901"/>
                </a:srgbClr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76" name="Shape 76"/>
          <p:cNvSpPr/>
          <p:nvPr/>
        </p:nvSpPr>
        <p:spPr>
          <a:xfrm rot="10800000" flipH="1">
            <a:off x="4381500" y="6219825"/>
            <a:ext cx="4762499" cy="63817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cubicBezTo>
                  <a:pt x="6960" y="20571"/>
                  <a:pt x="46720" y="107495"/>
                  <a:pt x="66720" y="113747"/>
                </a:cubicBezTo>
                <a:cubicBezTo>
                  <a:pt x="86720" y="120000"/>
                  <a:pt x="111120" y="56268"/>
                  <a:pt x="120000" y="37512"/>
                </a:cubicBezTo>
                <a:lnTo>
                  <a:pt x="120000" y="121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ABB4">
                  <a:alpha val="29803"/>
                </a:srgbClr>
              </a:gs>
              <a:gs pos="80000">
                <a:srgbClr val="0099E4">
                  <a:alpha val="44705"/>
                </a:srgbClr>
              </a:gs>
              <a:gs pos="100000">
                <a:srgbClr val="0099E4">
                  <a:alpha val="44705"/>
                </a:srgbClr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57200" y="704087"/>
            <a:ext cx="8229600" cy="7437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Calibri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 rot="5400000">
            <a:off x="2209799" y="-152400"/>
            <a:ext cx="4724400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53670" algn="l" rtl="0">
              <a:spcBef>
                <a:spcPts val="40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61925" algn="l" rtl="0">
              <a:spcBef>
                <a:spcPts val="36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173990" algn="l" rtl="0">
              <a:spcBef>
                <a:spcPts val="36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44780" algn="l" rtl="0">
              <a:spcBef>
                <a:spcPts val="32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52400" algn="l" rtl="0">
              <a:spcBef>
                <a:spcPts val="32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 rot="5400000">
            <a:off x="5052218" y="2491582"/>
            <a:ext cx="5211763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Calibri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 rot="5400000">
            <a:off x="861218" y="510382"/>
            <a:ext cx="5211763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53670" algn="l" rtl="0">
              <a:spcBef>
                <a:spcPts val="40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61925" algn="l" rtl="0">
              <a:spcBef>
                <a:spcPts val="36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173990" algn="l" rtl="0">
              <a:spcBef>
                <a:spcPts val="36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44780" algn="l" rtl="0">
              <a:spcBef>
                <a:spcPts val="32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52400" algn="l" rtl="0">
              <a:spcBef>
                <a:spcPts val="32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57200" y="704087"/>
            <a:ext cx="8229600" cy="7437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Calibri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72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53670" algn="l" rtl="0">
              <a:spcBef>
                <a:spcPts val="40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61925" algn="l" rtl="0">
              <a:spcBef>
                <a:spcPts val="36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173990" algn="l" rtl="0">
              <a:spcBef>
                <a:spcPts val="36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44780" algn="l" rtl="0">
              <a:spcBef>
                <a:spcPts val="32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52400" algn="l" rtl="0">
              <a:spcBef>
                <a:spcPts val="32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035C75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035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Shape 42"/>
          <p:cNvSpPr txBox="1"/>
          <p:nvPr/>
        </p:nvSpPr>
        <p:spPr>
          <a:xfrm>
            <a:off x="381000" y="6487671"/>
            <a:ext cx="2819400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18-645 </a:t>
            </a:r>
            <a:r>
              <a:rPr lang="en-US" sz="1200" b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en-US" sz="1200" b="0" i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How to Write Fast Code? </a:t>
            </a:r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4419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buNone/>
              <a:defRPr sz="1200" b="1">
                <a:solidFill>
                  <a:srgbClr val="10596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gradFill>
          <a:gsLst>
            <a:gs pos="0">
              <a:srgbClr val="439FD7"/>
            </a:gs>
            <a:gs pos="25000">
              <a:srgbClr val="4397CA"/>
            </a:gs>
            <a:gs pos="100000">
              <a:srgbClr val="00466A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r" rtl="0">
              <a:spcBef>
                <a:spcPts val="0"/>
              </a:spcBef>
              <a:buClr>
                <a:srgbClr val="4CE0EA"/>
              </a:buClr>
              <a:buFont typeface="Calibri"/>
              <a:buNone/>
              <a:defRPr sz="5600" b="1" i="0" u="none" strike="noStrike" cap="none">
                <a:solidFill>
                  <a:srgbClr val="4CE0EA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ubTitle" idx="1"/>
          </p:nvPr>
        </p:nvSpPr>
        <p:spPr>
          <a:xfrm>
            <a:off x="533400" y="3228535"/>
            <a:ext cx="7854696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45720" lvl="0" indent="0" algn="r" rtl="0">
              <a:spcBef>
                <a:spcPts val="400"/>
              </a:spcBef>
              <a:buClr>
                <a:schemeClr val="accent3"/>
              </a:buClr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360"/>
              </a:spcBef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360"/>
              </a:spcBef>
              <a:buClr>
                <a:schemeClr val="accent2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320"/>
              </a:spcBef>
              <a:buClr>
                <a:schemeClr val="accent3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320"/>
              </a:spcBef>
              <a:buClr>
                <a:schemeClr val="accent4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360"/>
              </a:spcBef>
              <a:buClr>
                <a:schemeClr val="accent5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2743200" marR="0" lvl="6" indent="0" algn="ctr" rtl="0">
              <a:spcBef>
                <a:spcPts val="320"/>
              </a:spcBef>
              <a:buClr>
                <a:schemeClr val="accent6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3200400" marR="0" lvl="7" indent="0" algn="ctr" rtl="0">
              <a:spcBef>
                <a:spcPts val="320"/>
              </a:spcBef>
              <a:buClr>
                <a:schemeClr val="lt2"/>
              </a:buClr>
              <a:buFont typeface="Constantia"/>
              <a:buNone/>
              <a:defRPr sz="16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3657600" marR="0" lvl="8" indent="0" algn="ctr" rtl="0">
              <a:spcBef>
                <a:spcPts val="280"/>
              </a:spcBef>
              <a:buClr>
                <a:schemeClr val="lt2"/>
              </a:buClr>
              <a:buFont typeface="Constantia"/>
              <a:buNone/>
              <a:defRPr sz="14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D0E9ED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D0E9E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gradFill>
          <a:gsLst>
            <a:gs pos="0">
              <a:srgbClr val="439FD7"/>
            </a:gs>
            <a:gs pos="25000">
              <a:srgbClr val="4397CA"/>
            </a:gs>
            <a:gs pos="100000">
              <a:srgbClr val="00466A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530352" y="1316736"/>
            <a:ext cx="7772400" cy="136245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rgbClr val="4AE3AC"/>
              </a:buClr>
              <a:buFont typeface="Calibri"/>
              <a:buNone/>
              <a:defRPr sz="5600" b="1" i="0" u="none" strike="noStrike" cap="none">
                <a:solidFill>
                  <a:srgbClr val="4AE3A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440"/>
              </a:spcBef>
              <a:buClr>
                <a:schemeClr val="accent3"/>
              </a:buClr>
              <a:buFont typeface="Noto Sans Symbols"/>
              <a:buNone/>
              <a:defRPr sz="2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259080" algn="l" rtl="0">
              <a:spcBef>
                <a:spcPts val="360"/>
              </a:spcBef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254000" algn="l" rtl="0">
              <a:spcBef>
                <a:spcPts val="320"/>
              </a:spcBef>
              <a:buClr>
                <a:schemeClr val="accent2"/>
              </a:buClr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210819" algn="l" rtl="0">
              <a:spcBef>
                <a:spcPts val="280"/>
              </a:spcBef>
              <a:buClr>
                <a:schemeClr val="accent3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218439" algn="l" rtl="0">
              <a:spcBef>
                <a:spcPts val="280"/>
              </a:spcBef>
              <a:buClr>
                <a:schemeClr val="accent4"/>
              </a:buClr>
              <a:buFont typeface="Noto Sans Symbols"/>
              <a:buNone/>
              <a:def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lt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lt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457200" y="7040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Calibri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457200" y="1920084"/>
            <a:ext cx="4038599" cy="44348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17475" algn="l" rtl="0">
              <a:spcBef>
                <a:spcPts val="52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29540" algn="l" rtl="0">
              <a:spcBef>
                <a:spcPts val="48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165100" algn="l" rtl="0">
              <a:spcBef>
                <a:spcPts val="40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36525" algn="l" rtl="0">
              <a:spcBef>
                <a:spcPts val="36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44144" algn="l" rtl="0">
              <a:spcBef>
                <a:spcPts val="36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2"/>
          </p:nvPr>
        </p:nvSpPr>
        <p:spPr>
          <a:xfrm>
            <a:off x="4648200" y="1920084"/>
            <a:ext cx="4038599" cy="44348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17475" algn="l" rtl="0">
              <a:spcBef>
                <a:spcPts val="52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29540" algn="l" rtl="0">
              <a:spcBef>
                <a:spcPts val="48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165100" algn="l" rtl="0">
              <a:spcBef>
                <a:spcPts val="40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36525" algn="l" rtl="0">
              <a:spcBef>
                <a:spcPts val="36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44144" algn="l" rtl="0">
              <a:spcBef>
                <a:spcPts val="36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57200" y="70408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Calibri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457200" y="1855248"/>
            <a:ext cx="4040187" cy="65935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480"/>
              </a:spcBef>
              <a:buClr>
                <a:schemeClr val="accent3"/>
              </a:buClr>
              <a:buFont typeface="Noto Sans Symbols"/>
              <a:buNone/>
              <a:defRPr sz="24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259080" algn="l" rtl="0">
              <a:spcBef>
                <a:spcPts val="400"/>
              </a:spcBef>
              <a:buClr>
                <a:schemeClr val="accent1"/>
              </a:buClr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254000" algn="l" rtl="0">
              <a:spcBef>
                <a:spcPts val="360"/>
              </a:spcBef>
              <a:buClr>
                <a:schemeClr val="accent2"/>
              </a:buClr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210819" algn="l" rtl="0">
              <a:spcBef>
                <a:spcPts val="320"/>
              </a:spcBef>
              <a:buClr>
                <a:schemeClr val="accent3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218439" algn="l" rtl="0">
              <a:spcBef>
                <a:spcPts val="320"/>
              </a:spcBef>
              <a:buClr>
                <a:schemeClr val="accent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2"/>
          </p:nvPr>
        </p:nvSpPr>
        <p:spPr>
          <a:xfrm>
            <a:off x="4645025" y="1859757"/>
            <a:ext cx="4041774" cy="65484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480"/>
              </a:spcBef>
              <a:buClr>
                <a:schemeClr val="accent3"/>
              </a:buClr>
              <a:buFont typeface="Noto Sans Symbols"/>
              <a:buNone/>
              <a:defRPr sz="24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259080" algn="l" rtl="0">
              <a:spcBef>
                <a:spcPts val="400"/>
              </a:spcBef>
              <a:buClr>
                <a:schemeClr val="accent1"/>
              </a:buClr>
              <a:buFont typeface="Noto Sans Symbols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254000" algn="l" rtl="0">
              <a:spcBef>
                <a:spcPts val="360"/>
              </a:spcBef>
              <a:buClr>
                <a:schemeClr val="accent2"/>
              </a:buClr>
              <a:buFont typeface="Noto Sans Symbols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210819" algn="l" rtl="0">
              <a:spcBef>
                <a:spcPts val="320"/>
              </a:spcBef>
              <a:buClr>
                <a:schemeClr val="accent3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218439" algn="l" rtl="0">
              <a:spcBef>
                <a:spcPts val="320"/>
              </a:spcBef>
              <a:buClr>
                <a:schemeClr val="accent4"/>
              </a:buClr>
              <a:buFont typeface="Noto Sans Symbols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3"/>
          </p:nvPr>
        </p:nvSpPr>
        <p:spPr>
          <a:xfrm>
            <a:off x="457200" y="2514600"/>
            <a:ext cx="4040187" cy="38457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41605" algn="l" rtl="0">
              <a:spcBef>
                <a:spcPts val="44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51130" algn="l" rtl="0">
              <a:spcBef>
                <a:spcPts val="40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173990" algn="l" rtl="0">
              <a:spcBef>
                <a:spcPts val="36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44780" algn="l" rtl="0">
              <a:spcBef>
                <a:spcPts val="32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52400" algn="l" rtl="0">
              <a:spcBef>
                <a:spcPts val="32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4"/>
          </p:nvPr>
        </p:nvSpPr>
        <p:spPr>
          <a:xfrm>
            <a:off x="4645025" y="2514600"/>
            <a:ext cx="4041774" cy="38457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41605" algn="l" rtl="0">
              <a:spcBef>
                <a:spcPts val="44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51130" algn="l" rtl="0">
              <a:spcBef>
                <a:spcPts val="40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173990" algn="l" rtl="0">
              <a:spcBef>
                <a:spcPts val="36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44780" algn="l" rtl="0">
              <a:spcBef>
                <a:spcPts val="32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52400" algn="l" rtl="0">
              <a:spcBef>
                <a:spcPts val="32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457200" y="704087"/>
            <a:ext cx="8305799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Calibri"/>
              <a:buNone/>
              <a:defRPr sz="5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685800" y="514352"/>
            <a:ext cx="2743199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Calibri"/>
              <a:buNone/>
              <a:defRPr sz="2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685800" y="1676400"/>
            <a:ext cx="2743199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280"/>
              </a:spcBef>
              <a:buClr>
                <a:schemeClr val="accent3"/>
              </a:buClr>
              <a:buFont typeface="Noto Sans Symbols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5080" algn="l" rtl="0">
              <a:spcBef>
                <a:spcPts val="240"/>
              </a:spcBef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200"/>
              </a:spcBef>
              <a:buClr>
                <a:schemeClr val="accent2"/>
              </a:buClr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7619" algn="l" rtl="0">
              <a:spcBef>
                <a:spcPts val="180"/>
              </a:spcBef>
              <a:buClr>
                <a:schemeClr val="accent3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2539" algn="l" rtl="0">
              <a:spcBef>
                <a:spcPts val="180"/>
              </a:spcBef>
              <a:buClr>
                <a:schemeClr val="accent4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3575050" y="1676400"/>
            <a:ext cx="5111750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05410" algn="l" rtl="0">
              <a:spcBef>
                <a:spcPts val="56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18745" algn="l" rtl="0">
              <a:spcBef>
                <a:spcPts val="52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147319" algn="l" rtl="0">
              <a:spcBef>
                <a:spcPts val="48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28269" algn="l" rtl="0">
              <a:spcBef>
                <a:spcPts val="40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44144" algn="l" rtl="0">
              <a:spcBef>
                <a:spcPts val="36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tile tx="0" ty="0" sx="65000" sy="65000" flip="none" algn="tl"/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9525" y="-7144"/>
            <a:ext cx="9163049" cy="1041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4" y="365"/>
                </a:moveTo>
                <a:lnTo>
                  <a:pt x="52848" y="0"/>
                </a:lnTo>
                <a:cubicBezTo>
                  <a:pt x="57089" y="18475"/>
                  <a:pt x="79584" y="67134"/>
                  <a:pt x="90935" y="67134"/>
                </a:cubicBezTo>
                <a:cubicBezTo>
                  <a:pt x="102286" y="67134"/>
                  <a:pt x="114885" y="27804"/>
                  <a:pt x="119875" y="10060"/>
                </a:cubicBezTo>
                <a:lnTo>
                  <a:pt x="120000" y="38963"/>
                </a:lnTo>
                <a:cubicBezTo>
                  <a:pt x="117879" y="47012"/>
                  <a:pt x="104282" y="80670"/>
                  <a:pt x="89438" y="80304"/>
                </a:cubicBezTo>
                <a:cubicBezTo>
                  <a:pt x="74594" y="79939"/>
                  <a:pt x="45841" y="30182"/>
                  <a:pt x="30935" y="36768"/>
                </a:cubicBezTo>
                <a:cubicBezTo>
                  <a:pt x="15592" y="38231"/>
                  <a:pt x="5613" y="88170"/>
                  <a:pt x="0" y="120000"/>
                </a:cubicBezTo>
                <a:lnTo>
                  <a:pt x="124" y="365"/>
                </a:lnTo>
                <a:close/>
              </a:path>
            </a:pathLst>
          </a:custGeom>
          <a:gradFill>
            <a:gsLst>
              <a:gs pos="0">
                <a:srgbClr val="0079AD">
                  <a:alpha val="44705"/>
                </a:srgbClr>
              </a:gs>
              <a:gs pos="100000">
                <a:srgbClr val="00E9F7">
                  <a:alpha val="54901"/>
                </a:srgbClr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1" name="Shape 11"/>
          <p:cNvSpPr/>
          <p:nvPr/>
        </p:nvSpPr>
        <p:spPr>
          <a:xfrm>
            <a:off x="4381500" y="-7144"/>
            <a:ext cx="4762499" cy="63817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cubicBezTo>
                  <a:pt x="6960" y="20571"/>
                  <a:pt x="46720" y="107495"/>
                  <a:pt x="66720" y="113747"/>
                </a:cubicBezTo>
                <a:cubicBezTo>
                  <a:pt x="86720" y="120000"/>
                  <a:pt x="111120" y="56268"/>
                  <a:pt x="120000" y="37512"/>
                </a:cubicBezTo>
                <a:lnTo>
                  <a:pt x="120000" y="121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ABB4">
                  <a:alpha val="29803"/>
                </a:srgbClr>
              </a:gs>
              <a:gs pos="80000">
                <a:srgbClr val="0099E4">
                  <a:alpha val="44705"/>
                </a:srgbClr>
              </a:gs>
              <a:gs pos="100000">
                <a:srgbClr val="0099E4">
                  <a:alpha val="44705"/>
                </a:srgbClr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457200" y="704087"/>
            <a:ext cx="8229600" cy="7437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lt2"/>
              </a:buClr>
              <a:buFont typeface="Calibri"/>
              <a:buNone/>
              <a:defRPr sz="44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72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53670" algn="l" rtl="0">
              <a:spcBef>
                <a:spcPts val="40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61925" algn="l" rtl="0">
              <a:spcBef>
                <a:spcPts val="36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173990" algn="l" rtl="0">
              <a:spcBef>
                <a:spcPts val="36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44780" algn="l" rtl="0">
              <a:spcBef>
                <a:spcPts val="32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52400" algn="l" rtl="0">
              <a:spcBef>
                <a:spcPts val="32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lt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lt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D0E9ED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D0E9E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" name="Shape 15"/>
          <p:cNvGrpSpPr/>
          <p:nvPr/>
        </p:nvGrpSpPr>
        <p:grpSpPr>
          <a:xfrm>
            <a:off x="-29294" y="-16113"/>
            <a:ext cx="9198255" cy="1086266"/>
            <a:chOff x="-29322" y="-1971"/>
            <a:chExt cx="9198255" cy="1086266"/>
          </a:xfrm>
        </p:grpSpPr>
        <p:sp>
          <p:nvSpPr>
            <p:cNvPr id="16" name="Shape 16"/>
            <p:cNvSpPr/>
            <p:nvPr/>
          </p:nvSpPr>
          <p:spPr>
            <a:xfrm rot="-164308">
              <a:off x="-19044" y="216549"/>
              <a:ext cx="9163050" cy="6492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09876"/>
                  </a:moveTo>
                  <a:cubicBezTo>
                    <a:pt x="5862" y="83943"/>
                    <a:pt x="19189" y="31279"/>
                    <a:pt x="33430" y="32075"/>
                  </a:cubicBezTo>
                  <a:cubicBezTo>
                    <a:pt x="47671" y="32872"/>
                    <a:pt x="71018" y="120000"/>
                    <a:pt x="85446" y="114654"/>
                  </a:cubicBezTo>
                  <a:cubicBezTo>
                    <a:pt x="99875" y="109308"/>
                    <a:pt x="112806" y="23886"/>
                    <a:pt x="120000" y="0"/>
                  </a:cubicBezTo>
                </a:path>
              </a:pathLst>
            </a:custGeom>
            <a:noFill/>
            <a:ln w="10775" cap="flat" cmpd="sng">
              <a:solidFill>
                <a:srgbClr val="09B6B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endParaRPr>
            </a:p>
          </p:txBody>
        </p:sp>
        <p:sp>
          <p:nvSpPr>
            <p:cNvPr id="17" name="Shape 17"/>
            <p:cNvSpPr/>
            <p:nvPr/>
          </p:nvSpPr>
          <p:spPr>
            <a:xfrm rot="-164308">
              <a:off x="-14309" y="290002"/>
              <a:ext cx="9175812" cy="53035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02857"/>
                  </a:moveTo>
                  <a:cubicBezTo>
                    <a:pt x="5681" y="90913"/>
                    <a:pt x="19791" y="30070"/>
                    <a:pt x="34089" y="32037"/>
                  </a:cubicBezTo>
                  <a:cubicBezTo>
                    <a:pt x="48387" y="34004"/>
                    <a:pt x="71467" y="120000"/>
                    <a:pt x="85785" y="114660"/>
                  </a:cubicBezTo>
                  <a:cubicBezTo>
                    <a:pt x="100104" y="109320"/>
                    <a:pt x="112882" y="23887"/>
                    <a:pt x="120000" y="0"/>
                  </a:cubicBez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endParaRPr>
            </a:p>
          </p:txBody>
        </p:sp>
      </p:grpSp>
      <p:sp>
        <p:nvSpPr>
          <p:cNvPr id="18" name="Shape 18"/>
          <p:cNvSpPr txBox="1"/>
          <p:nvPr/>
        </p:nvSpPr>
        <p:spPr>
          <a:xfrm>
            <a:off x="7924800" y="63563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0E9ED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D0E9ED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D0E9E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Shape 19"/>
          <p:cNvSpPr txBox="1"/>
          <p:nvPr/>
        </p:nvSpPr>
        <p:spPr>
          <a:xfrm>
            <a:off x="381000" y="6487671"/>
            <a:ext cx="2819400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1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18-645 </a:t>
            </a:r>
            <a:r>
              <a:rPr lang="en-US" sz="1200" b="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en-US" sz="1200" b="0" i="1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How to Write Fast Code? </a:t>
            </a:r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4419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buNone/>
              <a:defRPr sz="1200" b="1">
                <a:solidFill>
                  <a:srgbClr val="00181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lt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tile tx="0" ty="0" sx="65000" sy="65000" flip="none" algn="tl"/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-9525" y="-7144"/>
            <a:ext cx="9163049" cy="1041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4" y="365"/>
                </a:moveTo>
                <a:lnTo>
                  <a:pt x="52848" y="0"/>
                </a:lnTo>
                <a:cubicBezTo>
                  <a:pt x="57089" y="18475"/>
                  <a:pt x="79584" y="67134"/>
                  <a:pt x="90935" y="67134"/>
                </a:cubicBezTo>
                <a:cubicBezTo>
                  <a:pt x="102286" y="67134"/>
                  <a:pt x="114885" y="27804"/>
                  <a:pt x="119875" y="10060"/>
                </a:cubicBezTo>
                <a:lnTo>
                  <a:pt x="120000" y="38963"/>
                </a:lnTo>
                <a:cubicBezTo>
                  <a:pt x="117879" y="47012"/>
                  <a:pt x="104282" y="80670"/>
                  <a:pt x="89438" y="80304"/>
                </a:cubicBezTo>
                <a:cubicBezTo>
                  <a:pt x="74594" y="79939"/>
                  <a:pt x="45841" y="30182"/>
                  <a:pt x="30935" y="36768"/>
                </a:cubicBezTo>
                <a:cubicBezTo>
                  <a:pt x="15592" y="38231"/>
                  <a:pt x="5613" y="88170"/>
                  <a:pt x="0" y="120000"/>
                </a:cubicBezTo>
                <a:lnTo>
                  <a:pt x="124" y="365"/>
                </a:lnTo>
                <a:close/>
              </a:path>
            </a:pathLst>
          </a:custGeom>
          <a:gradFill>
            <a:gsLst>
              <a:gs pos="0">
                <a:srgbClr val="0079AD">
                  <a:alpha val="44705"/>
                </a:srgbClr>
              </a:gs>
              <a:gs pos="100000">
                <a:srgbClr val="00E9F7">
                  <a:alpha val="54901"/>
                </a:srgbClr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28" name="Shape 28"/>
          <p:cNvSpPr/>
          <p:nvPr/>
        </p:nvSpPr>
        <p:spPr>
          <a:xfrm>
            <a:off x="4381500" y="-7144"/>
            <a:ext cx="4762499" cy="63817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cubicBezTo>
                  <a:pt x="6960" y="20571"/>
                  <a:pt x="46720" y="107495"/>
                  <a:pt x="66720" y="113747"/>
                </a:cubicBezTo>
                <a:cubicBezTo>
                  <a:pt x="86720" y="120000"/>
                  <a:pt x="111120" y="56268"/>
                  <a:pt x="120000" y="37512"/>
                </a:cubicBezTo>
                <a:lnTo>
                  <a:pt x="120000" y="121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ABB4">
                  <a:alpha val="29803"/>
                </a:srgbClr>
              </a:gs>
              <a:gs pos="80000">
                <a:srgbClr val="0099E4">
                  <a:alpha val="44705"/>
                </a:srgbClr>
              </a:gs>
              <a:gs pos="100000">
                <a:srgbClr val="0099E4">
                  <a:alpha val="44705"/>
                </a:srgbClr>
              </a:gs>
            </a:gsLst>
            <a:lin ang="5400000" scaled="0"/>
          </a:gra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onstantia"/>
              <a:ea typeface="Constantia"/>
              <a:cs typeface="Constantia"/>
              <a:sym typeface="Constantia"/>
            </a:endParaRPr>
          </a:p>
        </p:txBody>
      </p:sp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704087"/>
            <a:ext cx="8229600" cy="7437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dk2"/>
              </a:buClr>
              <a:buFont typeface="Calibri"/>
              <a:buNone/>
              <a:defRPr sz="4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72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-153670" algn="l" rtl="0">
              <a:spcBef>
                <a:spcPts val="400"/>
              </a:spcBef>
              <a:buClr>
                <a:schemeClr val="accent3"/>
              </a:buClr>
              <a:buSzPct val="9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40080" marR="0" lvl="1" indent="-161925" algn="l" rtl="0">
              <a:spcBef>
                <a:spcPts val="360"/>
              </a:spcBef>
              <a:buClr>
                <a:schemeClr val="accent1"/>
              </a:buClr>
              <a:buSzPct val="85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-173990" algn="l" rtl="0">
              <a:spcBef>
                <a:spcPts val="360"/>
              </a:spcBef>
              <a:buClr>
                <a:schemeClr val="accent2"/>
              </a:buClr>
              <a:buSzPct val="700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188720" marR="0" lvl="3" indent="-144780" algn="l" rtl="0">
              <a:spcBef>
                <a:spcPts val="320"/>
              </a:spcBef>
              <a:buClr>
                <a:schemeClr val="accent3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463040" marR="0" lvl="4" indent="-152400" algn="l" rtl="0">
              <a:spcBef>
                <a:spcPts val="320"/>
              </a:spcBef>
              <a:buClr>
                <a:schemeClr val="accent4"/>
              </a:buClr>
              <a:buSzPct val="64999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37360" marR="0" lvl="5" indent="-121920" algn="l" rtl="0">
              <a:spcBef>
                <a:spcPts val="360"/>
              </a:spcBef>
              <a:buClr>
                <a:schemeClr val="accent5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1920240" marR="0" lvl="6" indent="-111760" algn="l" rtl="0">
              <a:spcBef>
                <a:spcPts val="320"/>
              </a:spcBef>
              <a:buClr>
                <a:schemeClr val="accent6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2194560" marR="0" lvl="7" indent="-86360" algn="l" rtl="0">
              <a:spcBef>
                <a:spcPts val="320"/>
              </a:spcBef>
              <a:buClr>
                <a:schemeClr val="dk2"/>
              </a:buClr>
              <a:buSzPct val="100000"/>
              <a:buFont typeface="Constantia"/>
              <a:buChar char="•"/>
              <a:defRPr sz="16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2468880" marR="0" lvl="8" indent="-93979" algn="l" rtl="0">
              <a:spcBef>
                <a:spcPts val="280"/>
              </a:spcBef>
              <a:buClr>
                <a:schemeClr val="dk2"/>
              </a:buClr>
              <a:buSzPct val="100000"/>
              <a:buFont typeface="Constantia"/>
              <a:buChar char="•"/>
              <a:defRPr sz="14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u="none">
                <a:solidFill>
                  <a:srgbClr val="035C75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u="none">
              <a:solidFill>
                <a:srgbClr val="035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" name="Shape 32"/>
          <p:cNvGrpSpPr/>
          <p:nvPr/>
        </p:nvGrpSpPr>
        <p:grpSpPr>
          <a:xfrm>
            <a:off x="-29294" y="-16113"/>
            <a:ext cx="9198255" cy="1086266"/>
            <a:chOff x="-29322" y="-1971"/>
            <a:chExt cx="9198255" cy="1086266"/>
          </a:xfrm>
        </p:grpSpPr>
        <p:sp>
          <p:nvSpPr>
            <p:cNvPr id="33" name="Shape 33"/>
            <p:cNvSpPr/>
            <p:nvPr/>
          </p:nvSpPr>
          <p:spPr>
            <a:xfrm rot="-164308">
              <a:off x="-19044" y="216549"/>
              <a:ext cx="9163050" cy="64922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09876"/>
                  </a:moveTo>
                  <a:cubicBezTo>
                    <a:pt x="5862" y="83943"/>
                    <a:pt x="19189" y="31279"/>
                    <a:pt x="33430" y="32075"/>
                  </a:cubicBezTo>
                  <a:cubicBezTo>
                    <a:pt x="47671" y="32872"/>
                    <a:pt x="71018" y="120000"/>
                    <a:pt x="85446" y="114654"/>
                  </a:cubicBezTo>
                  <a:cubicBezTo>
                    <a:pt x="99875" y="109308"/>
                    <a:pt x="112806" y="23886"/>
                    <a:pt x="120000" y="0"/>
                  </a:cubicBezTo>
                </a:path>
              </a:pathLst>
            </a:custGeom>
            <a:noFill/>
            <a:ln w="10775" cap="flat" cmpd="sng">
              <a:solidFill>
                <a:srgbClr val="09B6BE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 rot="-164308">
              <a:off x="-14309" y="290002"/>
              <a:ext cx="9175812" cy="530351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02857"/>
                  </a:moveTo>
                  <a:cubicBezTo>
                    <a:pt x="5681" y="90913"/>
                    <a:pt x="19791" y="30070"/>
                    <a:pt x="34089" y="32037"/>
                  </a:cubicBezTo>
                  <a:cubicBezTo>
                    <a:pt x="48387" y="34004"/>
                    <a:pt x="71467" y="120000"/>
                    <a:pt x="85785" y="114660"/>
                  </a:cubicBezTo>
                  <a:cubicBezTo>
                    <a:pt x="100104" y="109320"/>
                    <a:pt x="112882" y="23887"/>
                    <a:pt x="120000" y="0"/>
                  </a:cubicBez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endParaRPr>
            </a:p>
          </p:txBody>
        </p:sp>
      </p:grpSp>
      <p:sp>
        <p:nvSpPr>
          <p:cNvPr id="35" name="Shape 35"/>
          <p:cNvSpPr txBox="1"/>
          <p:nvPr/>
        </p:nvSpPr>
        <p:spPr>
          <a:xfrm>
            <a:off x="7924800" y="6356350"/>
            <a:ext cx="762000" cy="3651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35C75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35C75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035C7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Shape 36"/>
          <p:cNvSpPr txBox="1"/>
          <p:nvPr/>
        </p:nvSpPr>
        <p:spPr>
          <a:xfrm>
            <a:off x="381000" y="6487671"/>
            <a:ext cx="2819400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18-645 </a:t>
            </a:r>
            <a:r>
              <a:rPr lang="en-US" sz="1200" b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en-US" sz="1200" b="0" i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How to Write Fast Code? </a:t>
            </a:r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4419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buNone/>
              <a:defRPr sz="1200" b="1">
                <a:solidFill>
                  <a:srgbClr val="10596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onstantia"/>
                <a:ea typeface="Constantia"/>
                <a:cs typeface="Constantia"/>
                <a:sym typeface="Constanti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533400" y="1246900"/>
            <a:ext cx="7851600" cy="2859900"/>
          </a:xfrm>
          <a:prstGeom prst="rect">
            <a:avLst/>
          </a:prstGeom>
          <a:noFill/>
          <a:ln>
            <a:noFill/>
          </a:ln>
        </p:spPr>
        <p:txBody>
          <a:bodyPr lIns="0" tIns="0" rIns="18275" bIns="0" anchor="b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buClr>
                <a:srgbClr val="4CE0EA"/>
              </a:buClr>
              <a:buSzPct val="25000"/>
              <a:buFont typeface="Calibri"/>
              <a:buNone/>
            </a:pPr>
            <a:r>
              <a:rPr lang="en-US" sz="4800">
                <a:solidFill>
                  <a:srgbClr val="F3F3F3"/>
                </a:solidFill>
              </a:rPr>
              <a:t>Term Project</a:t>
            </a:r>
            <a:br>
              <a:rPr lang="en-US" sz="4800" b="1" i="0" u="none" strike="noStrike" cap="none">
                <a:solidFill>
                  <a:srgbClr val="4CE0EA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/>
              <a:t>Recommendation System of Contemporary Music</a:t>
            </a:r>
            <a:r>
              <a:rPr lang="en-US" sz="3600" b="1" i="0" u="none" strike="noStrike" cap="none">
                <a:solidFill>
                  <a:srgbClr val="4CE0E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-US" sz="3600" b="1" i="0" u="none" strike="noStrike" cap="none">
                <a:solidFill>
                  <a:srgbClr val="4CE0EA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b="1" i="0" u="none" strike="noStrike" cap="none">
                <a:solidFill>
                  <a:srgbClr val="4CE0EA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subTitle" idx="1"/>
          </p:nvPr>
        </p:nvSpPr>
        <p:spPr>
          <a:xfrm>
            <a:off x="2875100" y="4392300"/>
            <a:ext cx="3901500" cy="1706700"/>
          </a:xfrm>
          <a:prstGeom prst="rect">
            <a:avLst/>
          </a:prstGeom>
          <a:noFill/>
          <a:ln>
            <a:noFill/>
          </a:ln>
        </p:spPr>
        <p:txBody>
          <a:bodyPr lIns="0" tIns="45700" rIns="18275" bIns="45700" anchor="t" anchorCtr="0">
            <a:noAutofit/>
          </a:bodyPr>
          <a:lstStyle/>
          <a:p>
            <a:pPr marL="0" marR="4572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lang="en-US" sz="32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Team 009</a:t>
            </a:r>
          </a:p>
          <a:p>
            <a:pPr marL="0" marR="45720" lvl="0" indent="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Chun</a:t>
            </a:r>
            <a:r>
              <a:rPr lang="en-US"/>
              <a:t>-</a:t>
            </a: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Liang Kuo</a:t>
            </a:r>
          </a:p>
          <a:p>
            <a:pPr marL="0" marR="45720" lvl="0" indent="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Jian Feng Guo</a:t>
            </a:r>
          </a:p>
          <a:p>
            <a:pPr marL="0" marR="45720" lvl="0" indent="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ct val="25000"/>
              <a:buFont typeface="Noto Sans Symbols"/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Chien Hua Wang</a:t>
            </a:r>
          </a:p>
          <a:p>
            <a:pPr marL="0" marR="45720" lvl="0" indent="0" algn="ctr" rtl="0">
              <a:lnSpc>
                <a:spcPct val="90000"/>
              </a:lnSpc>
              <a:spcBef>
                <a:spcPts val="400"/>
              </a:spcBef>
              <a:buClr>
                <a:schemeClr val="accent3"/>
              </a:buClr>
              <a:buSzPct val="25000"/>
              <a:buFont typeface="Noto Sans Symbols"/>
              <a:buNone/>
            </a:pPr>
            <a:b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2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58"/>
    </mc:Choice>
    <mc:Fallback xmlns="">
      <p:transition spd="slow" advTm="12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457200" y="780287"/>
            <a:ext cx="8229600" cy="743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/>
              <a:t>Conclusion</a:t>
            </a:r>
          </a:p>
        </p:txBody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457200" y="1580425"/>
            <a:ext cx="8229600" cy="472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Use Spark framework and Scala to implement </a:t>
            </a:r>
            <a:r>
              <a:rPr lang="en-US" b="1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user-based collaborative filtering algorithm</a:t>
            </a:r>
            <a:r>
              <a:rPr lang="en-US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The recommendation system can process large amount of data in relatively short time by making use of distributed memory abstraction layer of </a:t>
            </a:r>
            <a:r>
              <a:rPr lang="en-US" b="1">
                <a:latin typeface="Arial"/>
                <a:ea typeface="Arial"/>
                <a:cs typeface="Arial"/>
                <a:sym typeface="Arial"/>
              </a:rPr>
              <a:t>Apache Spark 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for recommendation system.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This project could be further developed by including more music features for recommendation process. 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Different query dependent features can be implemented to help recommendation system to be more precise and accurate.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53"/>
    </mc:Choice>
    <mc:Fallback xmlns="">
      <p:transition spd="slow" advTm="36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457200" y="863137"/>
            <a:ext cx="8229600" cy="7437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Calibri"/>
              <a:buNone/>
            </a:pPr>
            <a:r>
              <a:rPr lang="en-US" b="1" dirty="0"/>
              <a:t>Overview</a:t>
            </a:r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71225" y="1761925"/>
            <a:ext cx="8229600" cy="5019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5079" rtl="0">
              <a:spcBef>
                <a:spcPts val="0"/>
              </a:spcBef>
              <a:buClr>
                <a:schemeClr val="accent3"/>
              </a:buClr>
              <a:buSzPct val="100000"/>
              <a:buFont typeface="Calibri"/>
              <a:buChar char="●"/>
            </a:pPr>
            <a:r>
              <a:rPr lang="en-US" sz="2200"/>
              <a:t>To help users more efficiently find out their favorite from tons of songs, we implemented a music recommendation system by MapReduce, collaborative filtering and distributed cloud computing.</a:t>
            </a:r>
          </a:p>
          <a:p>
            <a:pPr marL="0" lvl="0" indent="0" rtl="0">
              <a:spcBef>
                <a:spcPts val="0"/>
              </a:spcBef>
              <a:buNone/>
            </a:pPr>
            <a:endParaRPr sz="2200">
              <a:highlight>
                <a:srgbClr val="FFFFFF"/>
              </a:highlight>
            </a:endParaRPr>
          </a:p>
          <a:p>
            <a:pPr lvl="0" indent="5079" rtl="0">
              <a:lnSpc>
                <a:spcPct val="115000"/>
              </a:lnSpc>
              <a:spcBef>
                <a:spcPts val="0"/>
              </a:spcBef>
              <a:buClr>
                <a:schemeClr val="accent3"/>
              </a:buClr>
              <a:buSzPct val="100000"/>
              <a:buFont typeface="Calibri"/>
              <a:buChar char="●"/>
            </a:pPr>
            <a:r>
              <a:rPr lang="en-US" sz="2200" b="1"/>
              <a:t>Million Song Data Dataset </a:t>
            </a:r>
            <a:r>
              <a:rPr lang="en-US" sz="2200"/>
              <a:t>contains millions of albums information. Our main achievement is building a simple web service architecture shown as following:</a:t>
            </a:r>
          </a:p>
          <a:p>
            <a:pPr marL="274320" marR="0" lvl="0" indent="-274320" algn="l" rtl="0">
              <a:spcBef>
                <a:spcPts val="400"/>
              </a:spcBef>
              <a:buClr>
                <a:schemeClr val="accent3"/>
              </a:buClr>
              <a:buSzPct val="9500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" name="Shape 10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42600" y="4367500"/>
            <a:ext cx="5686849" cy="2029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00"/>
    </mc:Choice>
    <mc:Fallback xmlns="">
      <p:transition spd="slow" advTm="428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457200" y="863137"/>
            <a:ext cx="8229600" cy="7437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Calibri"/>
              <a:buNone/>
            </a:pPr>
            <a:r>
              <a:rPr lang="en-US" b="1"/>
              <a:t>Literature Survey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71225" y="1761925"/>
            <a:ext cx="8229600" cy="5019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Content-based Approach</a:t>
            </a:r>
          </a:p>
          <a:p>
            <a:pPr marL="914400" lvl="1" indent="-3683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Based on metadata of item and uses different methods to compute distance. The purpose is to find the most similar K items from corresponding metadata. </a:t>
            </a: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914400" lvl="1" indent="-3683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 b="1">
                <a:latin typeface="Arial"/>
                <a:ea typeface="Arial"/>
                <a:cs typeface="Arial"/>
                <a:sym typeface="Arial"/>
              </a:rPr>
              <a:t>Pros</a:t>
            </a:r>
            <a:r>
              <a:rPr lang="en-US" sz="2200">
                <a:latin typeface="Arial"/>
                <a:ea typeface="Arial"/>
                <a:cs typeface="Arial"/>
                <a:sym typeface="Arial"/>
              </a:rPr>
              <a:t>: easy to implement, only consider the metadata of items</a:t>
            </a:r>
          </a:p>
          <a:p>
            <a:pPr marL="914400" lvl="1" indent="-3683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 b="1">
                <a:latin typeface="Arial"/>
                <a:ea typeface="Arial"/>
                <a:cs typeface="Arial"/>
                <a:sym typeface="Arial"/>
              </a:rPr>
              <a:t>Cons</a:t>
            </a:r>
            <a:r>
              <a:rPr lang="en-US" sz="2200">
                <a:latin typeface="Arial"/>
                <a:ea typeface="Arial"/>
                <a:cs typeface="Arial"/>
                <a:sym typeface="Arial"/>
              </a:rPr>
              <a:t>: time consuming while the amount of item is large</a:t>
            </a: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600">
              <a:latin typeface="Arial"/>
              <a:ea typeface="Arial"/>
              <a:cs typeface="Arial"/>
              <a:sym typeface="Arial"/>
            </a:endParaRP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274320" marR="0" lvl="0" indent="-274320" algn="l" rtl="0">
              <a:spcBef>
                <a:spcPts val="400"/>
              </a:spcBef>
              <a:buClr>
                <a:schemeClr val="accent3"/>
              </a:buClr>
              <a:buSzPct val="9500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313"/>
    </mc:Choice>
    <mc:Fallback xmlns="">
      <p:transition spd="slow" advTm="403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457200" y="863137"/>
            <a:ext cx="8229600" cy="7437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2"/>
              </a:buClr>
              <a:buSzPct val="25000"/>
              <a:buFont typeface="Calibri"/>
              <a:buNone/>
            </a:pPr>
            <a:r>
              <a:rPr lang="en-US" b="1"/>
              <a:t>Literature Survey</a:t>
            </a:r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71225" y="1761925"/>
            <a:ext cx="8229600" cy="5019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Collaborative Filtering Approach</a:t>
            </a:r>
          </a:p>
          <a:p>
            <a:pPr marL="914400" lvl="1" indent="-368300" rtl="0">
              <a:lnSpc>
                <a:spcPct val="10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Focus on </a:t>
            </a:r>
            <a:r>
              <a:rPr lang="en-US" sz="2200">
                <a:latin typeface="Arial"/>
                <a:ea typeface="Arial"/>
                <a:cs typeface="Arial"/>
                <a:sym typeface="Arial"/>
              </a:rPr>
              <a:t>transaction and interaction between users and item.</a:t>
            </a:r>
          </a:p>
          <a:p>
            <a:pPr marL="914400" lvl="1" indent="-368300" rtl="0">
              <a:lnSpc>
                <a:spcPct val="10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Use a User/Item matrix to represent the interaction data of users and items as below.</a:t>
            </a:r>
          </a:p>
          <a:p>
            <a:pPr marL="45720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600">
              <a:latin typeface="Arial"/>
              <a:ea typeface="Arial"/>
              <a:cs typeface="Arial"/>
              <a:sym typeface="Arial"/>
            </a:endParaRP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274320" marR="0" lvl="0" indent="-274320" algn="l" rtl="0">
              <a:spcBef>
                <a:spcPts val="400"/>
              </a:spcBef>
              <a:buClr>
                <a:schemeClr val="accent3"/>
              </a:buClr>
              <a:buSzPct val="9500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4" name="Shape 124"/>
          <p:cNvGraphicFramePr/>
          <p:nvPr/>
        </p:nvGraphicFramePr>
        <p:xfrm>
          <a:off x="3430387" y="3981050"/>
          <a:ext cx="2711250" cy="1549400"/>
        </p:xfrm>
        <a:graphic>
          <a:graphicData uri="http://schemas.openxmlformats.org/drawingml/2006/table">
            <a:tbl>
              <a:tblPr>
                <a:noFill/>
                <a:tableStyleId>{ADC51571-8E49-415A-BE2D-51F01069CF14}</a:tableStyleId>
              </a:tblPr>
              <a:tblGrid>
                <a:gridCol w="542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2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2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422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2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6787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2D3B45"/>
                          </a:solidFill>
                          <a:highlight>
                            <a:srgbClr val="FFFFFF"/>
                          </a:highlight>
                        </a:rPr>
                        <a:t>Item1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2D3B45"/>
                          </a:solidFill>
                          <a:highlight>
                            <a:srgbClr val="FFFFFF"/>
                          </a:highlight>
                        </a:rPr>
                        <a:t>Item2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2D3B45"/>
                          </a:solidFill>
                          <a:highlight>
                            <a:srgbClr val="FFFFFF"/>
                          </a:highlight>
                        </a:rPr>
                        <a:t>Item3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2D3B45"/>
                          </a:solidFill>
                          <a:highlight>
                            <a:srgbClr val="FFFFFF"/>
                          </a:highlight>
                        </a:rPr>
                        <a:t>Item4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87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2D3B45"/>
                          </a:solidFill>
                          <a:highlight>
                            <a:srgbClr val="FFFFFF"/>
                          </a:highlight>
                        </a:rPr>
                        <a:t>User1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87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2D3B45"/>
                          </a:solidFill>
                          <a:highlight>
                            <a:srgbClr val="FFFFFF"/>
                          </a:highlight>
                        </a:rPr>
                        <a:t>User2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87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2D3B45"/>
                          </a:solidFill>
                          <a:highlight>
                            <a:srgbClr val="FFFFFF"/>
                          </a:highlight>
                        </a:rPr>
                        <a:t>User3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7875"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US" sz="1200">
                          <a:solidFill>
                            <a:srgbClr val="2D3B45"/>
                          </a:solidFill>
                          <a:highlight>
                            <a:srgbClr val="FFFFFF"/>
                          </a:highlight>
                        </a:rPr>
                        <a:t>User4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endParaRPr sz="1200">
                        <a:solidFill>
                          <a:srgbClr val="2D3B45"/>
                        </a:solidFill>
                        <a:highlight>
                          <a:srgbClr val="FFFFFF"/>
                        </a:highlight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162"/>
    </mc:Choice>
    <mc:Fallback xmlns="">
      <p:transition spd="slow" advTm="26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457200" y="863137"/>
            <a:ext cx="8229600" cy="7437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2"/>
              </a:buClr>
              <a:buSzPct val="25000"/>
              <a:buFont typeface="Calibri"/>
              <a:buNone/>
            </a:pPr>
            <a:r>
              <a:rPr lang="en-US" b="1"/>
              <a:t>Literature Survey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71225" y="1761925"/>
            <a:ext cx="8229600" cy="5019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Principle component Analysis (PCA)</a:t>
            </a:r>
          </a:p>
          <a:p>
            <a:pPr marL="914400" lvl="1" indent="-3683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A process of recognizing a smaller amount of uncorrelated variables.</a:t>
            </a:r>
          </a:p>
          <a:p>
            <a:pPr marL="914400" lvl="1" indent="-2667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endParaRPr sz="600">
              <a:latin typeface="Arial"/>
              <a:ea typeface="Arial"/>
              <a:cs typeface="Arial"/>
              <a:sym typeface="Arial"/>
            </a:endParaRPr>
          </a:p>
          <a:p>
            <a:pPr marL="914400" lvl="1" indent="-3683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The purpose is to clarify the maximum amount of variance with the fewest amount of principal components.</a:t>
            </a: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600">
              <a:latin typeface="Arial"/>
              <a:ea typeface="Arial"/>
              <a:cs typeface="Arial"/>
              <a:sym typeface="Arial"/>
            </a:endParaRPr>
          </a:p>
          <a:p>
            <a:pPr marL="914400" lvl="1" indent="-3683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Can be applied in analysis to reduce the number of variables and avoid multi-collinearity.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274320" marR="0" lvl="0" indent="-274320" algn="l" rtl="0">
              <a:spcBef>
                <a:spcPts val="400"/>
              </a:spcBef>
              <a:buClr>
                <a:schemeClr val="accent3"/>
              </a:buClr>
              <a:buSzPct val="9500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903686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12"/>
    </mc:Choice>
    <mc:Fallback xmlns="">
      <p:transition spd="slow" advTm="27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457200" y="863137"/>
            <a:ext cx="8229600" cy="743700"/>
          </a:xfrm>
          <a:prstGeom prst="rect">
            <a:avLst/>
          </a:prstGeom>
          <a:noFill/>
          <a:ln>
            <a:noFill/>
          </a:ln>
        </p:spPr>
        <p:txBody>
          <a:bodyPr lIns="0" tIns="45700" rIns="0" bIns="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2"/>
              </a:buClr>
              <a:buSzPct val="25000"/>
              <a:buFont typeface="Calibri"/>
              <a:buNone/>
            </a:pPr>
            <a:r>
              <a:rPr lang="en-US" b="1"/>
              <a:t>Literature Survey</a:t>
            </a:r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71225" y="1761925"/>
            <a:ext cx="8472900" cy="50199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Apache Spark</a:t>
            </a:r>
          </a:p>
          <a:p>
            <a:pPr marL="914400" lvl="1" indent="-3683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Spark allows users to store data into cluster memory and repeat the calculation frequently</a:t>
            </a:r>
          </a:p>
          <a:p>
            <a:pPr marL="914400" lvl="1" indent="-2667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endParaRPr sz="600">
              <a:latin typeface="Arial"/>
              <a:ea typeface="Arial"/>
              <a:cs typeface="Arial"/>
              <a:sym typeface="Arial"/>
            </a:endParaRPr>
          </a:p>
          <a:p>
            <a:pPr marL="914400" lvl="1" indent="-368300" rtl="0">
              <a:lnSpc>
                <a:spcPct val="15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Compare to </a:t>
            </a:r>
            <a:r>
              <a:rPr lang="en-US" sz="2200" b="1">
                <a:latin typeface="Arial"/>
                <a:ea typeface="Arial"/>
                <a:cs typeface="Arial"/>
                <a:sym typeface="Arial"/>
              </a:rPr>
              <a:t>Hadoop MapReduce</a:t>
            </a:r>
            <a:r>
              <a:rPr lang="en-US" sz="2200"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1371600" lvl="2" indent="-3683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Hadoop needs to store the medium data into hard disk.</a:t>
            </a:r>
          </a:p>
          <a:p>
            <a:pPr marL="1371600" lvl="2" indent="-3683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Spark store the medium data in memory and has concept of distributed memory abstraction which reduce disk writes and increase ­memory data processing. </a:t>
            </a:r>
          </a:p>
          <a:p>
            <a:pPr marL="0" lvl="0" indent="0" rtl="0">
              <a:spcBef>
                <a:spcPts val="0"/>
              </a:spcBef>
              <a:buNone/>
            </a:pP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274320" marR="0" lvl="0" indent="-274320" algn="l" rtl="0">
              <a:spcBef>
                <a:spcPts val="400"/>
              </a:spcBef>
              <a:buClr>
                <a:schemeClr val="accent3"/>
              </a:buClr>
              <a:buSzPct val="95000"/>
              <a:buFont typeface="Noto Sans Symbols"/>
              <a:buNone/>
            </a:pP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90"/>
    </mc:Choice>
    <mc:Fallback xmlns="">
      <p:transition spd="slow" advTm="40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381000" y="856487"/>
            <a:ext cx="8229600" cy="743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/>
              <a:t>Technique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686800" cy="472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400" b="1">
                <a:latin typeface="Arial"/>
                <a:ea typeface="Arial"/>
                <a:cs typeface="Arial"/>
                <a:sym typeface="Arial"/>
              </a:rPr>
              <a:t>Cleaning and formatting data source</a:t>
            </a:r>
          </a:p>
          <a:p>
            <a:pPr marL="914400" lvl="1" indent="-355600" rtl="0">
              <a:lnSpc>
                <a:spcPct val="15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Use MapReduce to deal with JSON string</a:t>
            </a:r>
          </a:p>
          <a:p>
            <a:pPr marL="91440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600"/>
              <a:t>{“genreid”: TRVMOOV128F92E4D89,”author”:”SFX - Cars Specific; Lamborghini”, “styles”:[game, rock, …], followers: [xxx1,xxx2,xxx3]}</a:t>
            </a: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1400">
              <a:highlight>
                <a:srgbClr val="FFFFFF"/>
              </a:highlight>
            </a:endParaRPr>
          </a:p>
          <a:p>
            <a:pPr marL="914400" lvl="0" indent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1600"/>
              <a:t>TRVMOOV128F92E4D89 SFX - Cars Specific; Lamborghini game#rock#... xxx1#xxx2#xxx3…</a:t>
            </a:r>
          </a:p>
          <a:p>
            <a:pPr marL="457200" lvl="0" indent="0" rtl="0">
              <a:lnSpc>
                <a:spcPct val="115000"/>
              </a:lnSpc>
              <a:spcBef>
                <a:spcPts val="0"/>
              </a:spcBef>
              <a:buNone/>
            </a:pPr>
            <a:endParaRPr sz="1200" b="1"/>
          </a:p>
          <a:p>
            <a:pPr marL="457200" lvl="0" indent="-381000" rtl="0">
              <a:lnSpc>
                <a:spcPct val="15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400" b="1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Building recommendation system:</a:t>
            </a: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0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Partition dataset and set a random integer generator to generate random offset of partition file.</a:t>
            </a:r>
          </a:p>
          <a:p>
            <a:pPr marL="914400" lvl="1" indent="-355600" rtl="0">
              <a:lnSpc>
                <a:spcPct val="15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0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Divide the dataset into three parts: </a:t>
            </a:r>
          </a:p>
          <a:p>
            <a:pPr marL="914400" lvl="0" indent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-US" sz="16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Train Set (40%), Cross Validation Set (20%), Test Set (40%)</a:t>
            </a:r>
          </a:p>
          <a:p>
            <a:pPr marL="914400" lvl="0" indent="0" rtl="0">
              <a:lnSpc>
                <a:spcPct val="150000"/>
              </a:lnSpc>
              <a:spcBef>
                <a:spcPts val="0"/>
              </a:spcBef>
              <a:buNone/>
            </a:pPr>
            <a:endParaRPr sz="14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buNone/>
            </a:pPr>
            <a:endParaRPr sz="2400" b="1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4111800" y="3264550"/>
            <a:ext cx="0" cy="271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409"/>
    </mc:Choice>
    <mc:Fallback xmlns="">
      <p:transition spd="slow" advTm="41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381000" y="932687"/>
            <a:ext cx="8229600" cy="743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/>
              <a:t>Technique</a:t>
            </a:r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72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81000">
              <a:spcBef>
                <a:spcPts val="0"/>
              </a:spcBef>
              <a:buSzPct val="100000"/>
            </a:pPr>
            <a:r>
              <a:rPr lang="en-US" sz="2400" b="1"/>
              <a:t>System Structure</a:t>
            </a:r>
          </a:p>
        </p:txBody>
      </p:sp>
      <p:pic>
        <p:nvPicPr>
          <p:cNvPr id="160" name="Shape 1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7750" y="2128150"/>
            <a:ext cx="5858024" cy="440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914572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974"/>
    </mc:Choice>
    <mc:Fallback xmlns="">
      <p:transition spd="slow" advTm="36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457200" y="704087"/>
            <a:ext cx="8229600" cy="7436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/>
              <a:t>Analysis Result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724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68300" rtl="0">
              <a:lnSpc>
                <a:spcPct val="150000"/>
              </a:lnSpc>
              <a:spcBef>
                <a:spcPts val="0"/>
              </a:spcBef>
              <a:buSzPct val="100000"/>
              <a:buFont typeface="Arial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List the top albums to verify with our results</a:t>
            </a: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SzPct val="111111"/>
              <a:buFont typeface="Arial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The chart below are top 8 game albums.</a:t>
            </a:r>
          </a:p>
          <a:p>
            <a:pPr marL="914400" lvl="1" indent="-355600" rtl="0">
              <a:lnSpc>
                <a:spcPct val="115000"/>
              </a:lnSpc>
              <a:spcBef>
                <a:spcPts val="0"/>
              </a:spcBef>
              <a:buSzPct val="111111"/>
              <a:buFont typeface="Arial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There is an overlapping item </a:t>
            </a:r>
            <a:r>
              <a:rPr lang="en-US">
                <a:solidFill>
                  <a:srgbClr val="980000"/>
                </a:solidFill>
                <a:latin typeface="Arial"/>
                <a:ea typeface="Arial"/>
                <a:cs typeface="Arial"/>
                <a:sym typeface="Arial"/>
              </a:rPr>
              <a:t>TRTPFNO128F92FF4C5</a:t>
            </a:r>
            <a:r>
              <a:rPr lang="en-US">
                <a:latin typeface="Arial"/>
                <a:ea typeface="Arial"/>
                <a:cs typeface="Arial"/>
                <a:sym typeface="Arial"/>
              </a:rPr>
              <a:t> which is the first recommended item of our two testing. 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endParaRPr sz="12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graphicFrame>
        <p:nvGraphicFramePr>
          <p:cNvPr id="168" name="Shape 168"/>
          <p:cNvGraphicFramePr/>
          <p:nvPr/>
        </p:nvGraphicFramePr>
        <p:xfrm>
          <a:off x="1795650" y="3270250"/>
          <a:ext cx="5800725" cy="2908808"/>
        </p:xfrm>
        <a:graphic>
          <a:graphicData uri="http://schemas.openxmlformats.org/drawingml/2006/table">
            <a:tbl>
              <a:tblPr>
                <a:noFill/>
                <a:tableStyleId>{7B3F9A21-A8A2-44C5-AE57-A19CF26B3051}</a:tableStyleId>
              </a:tblPr>
              <a:tblGrid>
                <a:gridCol w="195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5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62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 b="1">
                          <a:highlight>
                            <a:srgbClr val="FFFFFF"/>
                          </a:highlight>
                        </a:rPr>
                        <a:t>GENREID(VARCHAR)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 b="1">
                          <a:highlight>
                            <a:srgbClr val="FFFFFF"/>
                          </a:highlight>
                        </a:rPr>
                        <a:t>ARTISTID(VARCHAR)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 b="1">
                          <a:highlight>
                            <a:srgbClr val="FFFFFF"/>
                          </a:highlight>
                        </a:rPr>
                        <a:t>PREFERENCE(INTEGER)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TRTWBKF12903CD96B6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SR9JSH21187FB4C028</a:t>
                      </a:r>
                    </a:p>
                  </a:txBody>
                  <a:tcPr marL="63500" marR="63500" marT="63500" marB="63500"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783868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GRAWTGT128F146ECF1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SLT50HO1187FB4D0ED</a:t>
                      </a:r>
                    </a:p>
                  </a:txBody>
                  <a:tcPr marL="63500" marR="63500" marT="63500" marB="63500"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743123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UHZSMPB128F4291BDB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FVSZWK21187B9B26D7</a:t>
                      </a:r>
                    </a:p>
                  </a:txBody>
                  <a:tcPr marL="63500" marR="63500" marT="63500" marB="63500"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732603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JQIQRUU128F931F86F</a:t>
                      </a:r>
                    </a:p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 b="1">
                          <a:solidFill>
                            <a:srgbClr val="980000"/>
                          </a:solidFill>
                        </a:rPr>
                        <a:t>TRTPFNO128F92FF4C5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KMTJECM1187B9930BA</a:t>
                      </a:r>
                    </a:p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ARGHPIE1187FB3CCDF</a:t>
                      </a:r>
                    </a:p>
                  </a:txBody>
                  <a:tcPr marL="63500" marR="63500" marT="63500" marB="63500"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730276</a:t>
                      </a:r>
                    </a:p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685404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CNATROO128F42544AB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QRZHZ8X1187B9A5C1B</a:t>
                      </a:r>
                    </a:p>
                  </a:txBody>
                  <a:tcPr marL="63500" marR="63500" marT="63500" marB="63500"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632101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TRLBEHJ128F428F46D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ARGI5FG1187B9A1A70</a:t>
                      </a:r>
                    </a:p>
                  </a:txBody>
                  <a:tcPr marL="63500" marR="63500" marT="63500" marB="63500"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615384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BEUHIYM128F424D618</a:t>
                      </a: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RMI18NF1187B99FC57</a:t>
                      </a:r>
                    </a:p>
                  </a:txBody>
                  <a:tcPr marL="63500" marR="63500" marT="63500" marB="63500"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592029</a:t>
                      </a:r>
                    </a:p>
                  </a:txBody>
                  <a:tcPr marL="63500" marR="63500" marT="63500" marB="63500"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91"/>
    </mc:Choice>
    <mc:Fallback xmlns="">
      <p:transition spd="slow" advTm="27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low">
  <a:themeElements>
    <a:clrScheme name="Flow">
      <a:dk1>
        <a:srgbClr val="000000"/>
      </a:dk1>
      <a:lt1>
        <a:srgbClr val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654</Words>
  <Application>Microsoft Office PowerPoint</Application>
  <PresentationFormat>如螢幕大小 (4:3)</PresentationFormat>
  <Paragraphs>145</Paragraphs>
  <Slides>10</Slides>
  <Notes>10</Notes>
  <HiddenSlides>0</HiddenSlides>
  <MMClips>10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Arial</vt:lpstr>
      <vt:lpstr>Calibri</vt:lpstr>
      <vt:lpstr>Constantia</vt:lpstr>
      <vt:lpstr>Noto Sans Symbols</vt:lpstr>
      <vt:lpstr>Flow</vt:lpstr>
      <vt:lpstr>Flow</vt:lpstr>
      <vt:lpstr>Term Project Recommendation System of Contemporary Music   </vt:lpstr>
      <vt:lpstr>Overview</vt:lpstr>
      <vt:lpstr>Literature Survey</vt:lpstr>
      <vt:lpstr>Literature Survey</vt:lpstr>
      <vt:lpstr>Literature Survey</vt:lpstr>
      <vt:lpstr>Literature Survey</vt:lpstr>
      <vt:lpstr>Technique</vt:lpstr>
      <vt:lpstr>Technique</vt:lpstr>
      <vt:lpstr>Analysis Result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Term Project Recommendation System of Contemporary Music</dc:title>
  <dc:creator>odyssey</dc:creator>
  <cp:lastModifiedBy>chunliak</cp:lastModifiedBy>
  <cp:revision>13</cp:revision>
  <cp:lastPrinted>2017-05-08T22:44:53Z</cp:lastPrinted>
  <dcterms:modified xsi:type="dcterms:W3CDTF">2017-05-09T02:31:54Z</dcterms:modified>
</cp:coreProperties>
</file>